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960030-7D56-492C-8F27-08B157A44632}"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EAC3E5-58F5-4D15-A9E7-57F647522D8E}" type="slidenum">
              <a:rPr lang="en-US" smtClean="0"/>
              <a:t>‹#›</a:t>
            </a:fld>
            <a:endParaRPr lang="en-US"/>
          </a:p>
        </p:txBody>
      </p:sp>
    </p:spTree>
    <p:extLst>
      <p:ext uri="{BB962C8B-B14F-4D97-AF65-F5344CB8AC3E}">
        <p14:creationId xmlns:p14="http://schemas.microsoft.com/office/powerpoint/2010/main" val="1949178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960030-7D56-492C-8F27-08B157A44632}"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EAC3E5-58F5-4D15-A9E7-57F647522D8E}" type="slidenum">
              <a:rPr lang="en-US" smtClean="0"/>
              <a:t>‹#›</a:t>
            </a:fld>
            <a:endParaRPr lang="en-US"/>
          </a:p>
        </p:txBody>
      </p:sp>
    </p:spTree>
    <p:extLst>
      <p:ext uri="{BB962C8B-B14F-4D97-AF65-F5344CB8AC3E}">
        <p14:creationId xmlns:p14="http://schemas.microsoft.com/office/powerpoint/2010/main" val="40537312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960030-7D56-492C-8F27-08B157A44632}"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EAC3E5-58F5-4D15-A9E7-57F647522D8E}" type="slidenum">
              <a:rPr lang="en-US" smtClean="0"/>
              <a:t>‹#›</a:t>
            </a:fld>
            <a:endParaRPr lang="en-US"/>
          </a:p>
        </p:txBody>
      </p:sp>
    </p:spTree>
    <p:extLst>
      <p:ext uri="{BB962C8B-B14F-4D97-AF65-F5344CB8AC3E}">
        <p14:creationId xmlns:p14="http://schemas.microsoft.com/office/powerpoint/2010/main" val="3317305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960030-7D56-492C-8F27-08B157A44632}"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EAC3E5-58F5-4D15-A9E7-57F647522D8E}" type="slidenum">
              <a:rPr lang="en-US" smtClean="0"/>
              <a:t>‹#›</a:t>
            </a:fld>
            <a:endParaRPr lang="en-US"/>
          </a:p>
        </p:txBody>
      </p:sp>
    </p:spTree>
    <p:extLst>
      <p:ext uri="{BB962C8B-B14F-4D97-AF65-F5344CB8AC3E}">
        <p14:creationId xmlns:p14="http://schemas.microsoft.com/office/powerpoint/2010/main" val="2749863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960030-7D56-492C-8F27-08B157A44632}"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EAC3E5-58F5-4D15-A9E7-57F647522D8E}" type="slidenum">
              <a:rPr lang="en-US" smtClean="0"/>
              <a:t>‹#›</a:t>
            </a:fld>
            <a:endParaRPr lang="en-US"/>
          </a:p>
        </p:txBody>
      </p:sp>
    </p:spTree>
    <p:extLst>
      <p:ext uri="{BB962C8B-B14F-4D97-AF65-F5344CB8AC3E}">
        <p14:creationId xmlns:p14="http://schemas.microsoft.com/office/powerpoint/2010/main" val="1824649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960030-7D56-492C-8F27-08B157A44632}"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EAC3E5-58F5-4D15-A9E7-57F647522D8E}" type="slidenum">
              <a:rPr lang="en-US" smtClean="0"/>
              <a:t>‹#›</a:t>
            </a:fld>
            <a:endParaRPr lang="en-US"/>
          </a:p>
        </p:txBody>
      </p:sp>
    </p:spTree>
    <p:extLst>
      <p:ext uri="{BB962C8B-B14F-4D97-AF65-F5344CB8AC3E}">
        <p14:creationId xmlns:p14="http://schemas.microsoft.com/office/powerpoint/2010/main" val="404304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960030-7D56-492C-8F27-08B157A44632}" type="datetimeFigureOut">
              <a:rPr lang="en-US" smtClean="0"/>
              <a:t>5/4/2014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EAC3E5-58F5-4D15-A9E7-57F647522D8E}" type="slidenum">
              <a:rPr lang="en-US" smtClean="0"/>
              <a:t>‹#›</a:t>
            </a:fld>
            <a:endParaRPr lang="en-US"/>
          </a:p>
        </p:txBody>
      </p:sp>
    </p:spTree>
    <p:extLst>
      <p:ext uri="{BB962C8B-B14F-4D97-AF65-F5344CB8AC3E}">
        <p14:creationId xmlns:p14="http://schemas.microsoft.com/office/powerpoint/2010/main" val="3577852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960030-7D56-492C-8F27-08B157A44632}" type="datetimeFigureOut">
              <a:rPr lang="en-US" smtClean="0"/>
              <a:t>5/4/2014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EAC3E5-58F5-4D15-A9E7-57F647522D8E}" type="slidenum">
              <a:rPr lang="en-US" smtClean="0"/>
              <a:t>‹#›</a:t>
            </a:fld>
            <a:endParaRPr lang="en-US"/>
          </a:p>
        </p:txBody>
      </p:sp>
    </p:spTree>
    <p:extLst>
      <p:ext uri="{BB962C8B-B14F-4D97-AF65-F5344CB8AC3E}">
        <p14:creationId xmlns:p14="http://schemas.microsoft.com/office/powerpoint/2010/main" val="1339546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960030-7D56-492C-8F27-08B157A44632}" type="datetimeFigureOut">
              <a:rPr lang="en-US" smtClean="0"/>
              <a:t>5/4/2014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EAC3E5-58F5-4D15-A9E7-57F647522D8E}" type="slidenum">
              <a:rPr lang="en-US" smtClean="0"/>
              <a:t>‹#›</a:t>
            </a:fld>
            <a:endParaRPr lang="en-US"/>
          </a:p>
        </p:txBody>
      </p:sp>
    </p:spTree>
    <p:extLst>
      <p:ext uri="{BB962C8B-B14F-4D97-AF65-F5344CB8AC3E}">
        <p14:creationId xmlns:p14="http://schemas.microsoft.com/office/powerpoint/2010/main" val="3334925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960030-7D56-492C-8F27-08B157A44632}"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EAC3E5-58F5-4D15-A9E7-57F647522D8E}" type="slidenum">
              <a:rPr lang="en-US" smtClean="0"/>
              <a:t>‹#›</a:t>
            </a:fld>
            <a:endParaRPr lang="en-US"/>
          </a:p>
        </p:txBody>
      </p:sp>
    </p:spTree>
    <p:extLst>
      <p:ext uri="{BB962C8B-B14F-4D97-AF65-F5344CB8AC3E}">
        <p14:creationId xmlns:p14="http://schemas.microsoft.com/office/powerpoint/2010/main" val="39439674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960030-7D56-492C-8F27-08B157A44632}"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EAC3E5-58F5-4D15-A9E7-57F647522D8E}" type="slidenum">
              <a:rPr lang="en-US" smtClean="0"/>
              <a:t>‹#›</a:t>
            </a:fld>
            <a:endParaRPr lang="en-US"/>
          </a:p>
        </p:txBody>
      </p:sp>
    </p:spTree>
    <p:extLst>
      <p:ext uri="{BB962C8B-B14F-4D97-AF65-F5344CB8AC3E}">
        <p14:creationId xmlns:p14="http://schemas.microsoft.com/office/powerpoint/2010/main" val="3854740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960030-7D56-492C-8F27-08B157A44632}" type="datetimeFigureOut">
              <a:rPr lang="en-US" smtClean="0"/>
              <a:t>5/4/2014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EAC3E5-58F5-4D15-A9E7-57F647522D8E}" type="slidenum">
              <a:rPr lang="en-US" smtClean="0"/>
              <a:t>‹#›</a:t>
            </a:fld>
            <a:endParaRPr lang="en-US"/>
          </a:p>
        </p:txBody>
      </p:sp>
    </p:spTree>
    <p:extLst>
      <p:ext uri="{BB962C8B-B14F-4D97-AF65-F5344CB8AC3E}">
        <p14:creationId xmlns:p14="http://schemas.microsoft.com/office/powerpoint/2010/main" val="2593744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24 – SUBJECT </a:t>
            </a:r>
            <a:r>
              <a:rPr lang="en-US" b="1" dirty="0" smtClean="0"/>
              <a:t>MATTER AND </a:t>
            </a:r>
            <a:r>
              <a:rPr lang="en-US" b="1" dirty="0" smtClean="0"/>
              <a:t>CONDITIONS OF </a:t>
            </a:r>
            <a:r>
              <a:rPr lang="en-US" b="1" dirty="0" smtClean="0"/>
              <a:t>PROTECTION </a:t>
            </a:r>
            <a:endParaRPr lang="en-US" b="1" dirty="0" smtClean="0"/>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25526887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normAutofit/>
          </a:bodyPr>
          <a:lstStyle/>
          <a:p>
            <a:pPr lvl="0" algn="just"/>
            <a:r>
              <a:rPr lang="en-US" b="1" dirty="0" smtClean="0"/>
              <a:t>(i) the </a:t>
            </a:r>
            <a:r>
              <a:rPr lang="en-US" b="1" dirty="0"/>
              <a:t>disclosure of the design by the proprietor to any other person in such circumstances as would make it contrary to good faith for that other person to use or publish the design</a:t>
            </a:r>
            <a:r>
              <a:rPr lang="en-US" b="1" dirty="0" smtClean="0"/>
              <a:t>;</a:t>
            </a:r>
            <a:endParaRPr lang="en-US" b="1" dirty="0"/>
          </a:p>
          <a:p>
            <a:pPr algn="just"/>
            <a:r>
              <a:rPr lang="en-US" b="1" dirty="0" smtClean="0"/>
              <a:t>(ii) the </a:t>
            </a:r>
            <a:r>
              <a:rPr lang="en-US" b="1" dirty="0"/>
              <a:t>disclosure of the design in breach of good faith by any person other than the proprietor of the </a:t>
            </a:r>
            <a:r>
              <a:rPr lang="en-US" b="1" dirty="0" smtClean="0"/>
              <a:t>design; </a:t>
            </a:r>
            <a:endParaRPr lang="en-US" b="1" dirty="0"/>
          </a:p>
          <a:p>
            <a:pPr algn="just"/>
            <a:endParaRPr lang="en-US" dirty="0"/>
          </a:p>
        </p:txBody>
      </p:sp>
    </p:spTree>
    <p:extLst>
      <p:ext uri="{BB962C8B-B14F-4D97-AF65-F5344CB8AC3E}">
        <p14:creationId xmlns:p14="http://schemas.microsoft.com/office/powerpoint/2010/main" val="3773995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lvl="0" algn="just"/>
            <a:r>
              <a:rPr lang="en-US" b="1" dirty="0" smtClean="0"/>
              <a:t>(iii) in </a:t>
            </a:r>
            <a:r>
              <a:rPr lang="en-US" b="1" dirty="0"/>
              <a:t>the case of a new or original textile design intended for registration, the acceptance of a first and confidential order for goods bearing the design; </a:t>
            </a:r>
            <a:r>
              <a:rPr lang="en-US" b="1" dirty="0" smtClean="0"/>
              <a:t>or</a:t>
            </a:r>
            <a:endParaRPr lang="en-US" b="1" dirty="0"/>
          </a:p>
          <a:p>
            <a:pPr algn="just"/>
            <a:r>
              <a:rPr lang="en-US" b="1" dirty="0" smtClean="0"/>
              <a:t>(iv) the </a:t>
            </a:r>
            <a:r>
              <a:rPr lang="en-US" b="1" dirty="0"/>
              <a:t>communication of the design by the proprietor of the design to a government department or to any person authorized by the Minister to consider the merits of the design, or of anything done in consequence of such a communication.</a:t>
            </a:r>
            <a:r>
              <a:rPr lang="en-US" b="1" dirty="0" smtClean="0">
                <a:effectLst/>
              </a:rPr>
              <a:t> </a:t>
            </a:r>
            <a:endParaRPr lang="en-US" b="1" dirty="0"/>
          </a:p>
          <a:p>
            <a:pPr algn="just"/>
            <a:endParaRPr lang="en-US" dirty="0"/>
          </a:p>
        </p:txBody>
      </p:sp>
    </p:spTree>
    <p:extLst>
      <p:ext uri="{BB962C8B-B14F-4D97-AF65-F5344CB8AC3E}">
        <p14:creationId xmlns:p14="http://schemas.microsoft.com/office/powerpoint/2010/main" val="4096650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NOVELTY</a:t>
            </a:r>
            <a:br>
              <a:rPr lang="en-US" b="1" dirty="0" smtClean="0"/>
            </a:br>
            <a:endParaRPr lang="en-US" dirty="0"/>
          </a:p>
        </p:txBody>
      </p:sp>
      <p:sp>
        <p:nvSpPr>
          <p:cNvPr id="3" name="Content Placeholder 2"/>
          <p:cNvSpPr>
            <a:spLocks noGrp="1"/>
          </p:cNvSpPr>
          <p:nvPr>
            <p:ph idx="1"/>
          </p:nvPr>
        </p:nvSpPr>
        <p:spPr/>
        <p:txBody>
          <a:bodyPr/>
          <a:lstStyle/>
          <a:p>
            <a:pPr algn="just"/>
            <a:r>
              <a:rPr lang="en-US" dirty="0"/>
              <a:t>The novelty requirements in a design is very similar to those in patent law. Thus, in </a:t>
            </a:r>
            <a:r>
              <a:rPr lang="en-US" i="1" dirty="0"/>
              <a:t>Rosedale Manufacturers Limited v </a:t>
            </a:r>
            <a:r>
              <a:rPr lang="en-US" i="1" dirty="0" err="1"/>
              <a:t>Airfix</a:t>
            </a:r>
            <a:r>
              <a:rPr lang="en-US" i="1" dirty="0"/>
              <a:t> Productions Limited</a:t>
            </a:r>
            <a:r>
              <a:rPr lang="en-US" dirty="0"/>
              <a:t> the anticipation rules in patent law were held to apply to registered designs.</a:t>
            </a:r>
          </a:p>
          <a:p>
            <a:pPr marL="0" indent="0" algn="just">
              <a:buNone/>
            </a:pPr>
            <a:endParaRPr lang="en-US" dirty="0"/>
          </a:p>
        </p:txBody>
      </p:sp>
    </p:spTree>
    <p:extLst>
      <p:ext uri="{BB962C8B-B14F-4D97-AF65-F5344CB8AC3E}">
        <p14:creationId xmlns:p14="http://schemas.microsoft.com/office/powerpoint/2010/main" val="323858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APPLICATION BY INDUSTRIAL PROCESS</a:t>
            </a:r>
            <a:br>
              <a:rPr lang="en-US" sz="3200" b="1" dirty="0"/>
            </a:br>
            <a:endParaRPr lang="en-US" sz="3200" dirty="0"/>
          </a:p>
        </p:txBody>
      </p:sp>
      <p:sp>
        <p:nvSpPr>
          <p:cNvPr id="3" name="Content Placeholder 2"/>
          <p:cNvSpPr>
            <a:spLocks noGrp="1"/>
          </p:cNvSpPr>
          <p:nvPr>
            <p:ph idx="1"/>
          </p:nvPr>
        </p:nvSpPr>
        <p:spPr/>
        <p:txBody>
          <a:bodyPr>
            <a:normAutofit fontScale="85000" lnSpcReduction="10000"/>
          </a:bodyPr>
          <a:lstStyle/>
          <a:p>
            <a:pPr algn="just"/>
            <a:r>
              <a:rPr lang="en-US" b="1" dirty="0"/>
              <a:t>A design to qualify for registration must be applied to an article</a:t>
            </a:r>
            <a:r>
              <a:rPr lang="en-US" b="1" dirty="0" smtClean="0"/>
              <a:t>.</a:t>
            </a:r>
          </a:p>
          <a:p>
            <a:pPr algn="just"/>
            <a:r>
              <a:rPr lang="en-US" dirty="0" smtClean="0"/>
              <a:t>The </a:t>
            </a:r>
            <a:r>
              <a:rPr lang="en-US" dirty="0"/>
              <a:t>Registered Designs Act defines an </a:t>
            </a:r>
            <a:r>
              <a:rPr lang="en-US" b="1" dirty="0"/>
              <a:t>“article” as any article of manufacture and includes any part of an article if that part is made and sold separately. </a:t>
            </a:r>
            <a:endParaRPr lang="en-US" b="1" dirty="0" smtClean="0"/>
          </a:p>
          <a:p>
            <a:pPr algn="just"/>
            <a:r>
              <a:rPr lang="en-US" dirty="0" smtClean="0"/>
              <a:t>In </a:t>
            </a:r>
            <a:r>
              <a:rPr lang="en-US" i="1" dirty="0" err="1"/>
              <a:t>Sifam</a:t>
            </a:r>
            <a:r>
              <a:rPr lang="en-US" i="1" dirty="0"/>
              <a:t> Electrical Industrial Company v </a:t>
            </a:r>
            <a:r>
              <a:rPr lang="en-US" i="1" dirty="0" err="1"/>
              <a:t>Sangamo</a:t>
            </a:r>
            <a:r>
              <a:rPr lang="en-US" i="1" dirty="0"/>
              <a:t> Weston Limited</a:t>
            </a:r>
            <a:r>
              <a:rPr lang="en-US" dirty="0"/>
              <a:t> the </a:t>
            </a:r>
            <a:r>
              <a:rPr lang="en-US" b="1" dirty="0"/>
              <a:t>design which appeared on the front of an electric meter was held not to be part of an article because it was not intended to be sold separately by the proprietor of the design.</a:t>
            </a:r>
          </a:p>
          <a:p>
            <a:pPr algn="just"/>
            <a:endParaRPr lang="en-US" dirty="0"/>
          </a:p>
        </p:txBody>
      </p:sp>
    </p:spTree>
    <p:extLst>
      <p:ext uri="{BB962C8B-B14F-4D97-AF65-F5344CB8AC3E}">
        <p14:creationId xmlns:p14="http://schemas.microsoft.com/office/powerpoint/2010/main" val="2221348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APPLICATION BY INDUSTRIAL PROCESS</a:t>
            </a:r>
            <a:br>
              <a:rPr lang="en-US" sz="3200" b="1" dirty="0"/>
            </a:br>
            <a:endParaRPr lang="en-US" sz="3200" dirty="0"/>
          </a:p>
        </p:txBody>
      </p:sp>
      <p:sp>
        <p:nvSpPr>
          <p:cNvPr id="3" name="Content Placeholder 2"/>
          <p:cNvSpPr>
            <a:spLocks noGrp="1"/>
          </p:cNvSpPr>
          <p:nvPr>
            <p:ph idx="1"/>
          </p:nvPr>
        </p:nvSpPr>
        <p:spPr/>
        <p:txBody>
          <a:bodyPr/>
          <a:lstStyle/>
          <a:p>
            <a:pPr algn="just"/>
            <a:r>
              <a:rPr lang="en-US" dirty="0"/>
              <a:t>In addition to the requirement that a design must be applied to an article, the design must be done by means of industrial process.</a:t>
            </a:r>
          </a:p>
        </p:txBody>
      </p:sp>
    </p:spTree>
    <p:extLst>
      <p:ext uri="{BB962C8B-B14F-4D97-AF65-F5344CB8AC3E}">
        <p14:creationId xmlns:p14="http://schemas.microsoft.com/office/powerpoint/2010/main" val="520453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EYE APPEAL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b="1" dirty="0"/>
              <a:t>A design has to appeal to the eye if it is to be registered. Therefore a design which lacks aesthetic appeal will not qualify for registration. The aesthetic appeal in relation to designs is a creation which appeals to and is judged solely by the eye. </a:t>
            </a:r>
            <a:endParaRPr lang="en-US" b="1" dirty="0" smtClean="0"/>
          </a:p>
          <a:p>
            <a:pPr algn="just"/>
            <a:r>
              <a:rPr lang="en-US" dirty="0" smtClean="0"/>
              <a:t>In </a:t>
            </a:r>
            <a:r>
              <a:rPr lang="en-US" i="1" dirty="0"/>
              <a:t>Amp Incorporation v </a:t>
            </a:r>
            <a:r>
              <a:rPr lang="en-US" i="1" dirty="0" err="1"/>
              <a:t>Utilux</a:t>
            </a:r>
            <a:r>
              <a:rPr lang="en-US" i="1" dirty="0"/>
              <a:t> Pty Limited</a:t>
            </a:r>
            <a:r>
              <a:rPr lang="en-US" dirty="0"/>
              <a:t>, the House of Lords considered the phrase </a:t>
            </a:r>
            <a:r>
              <a:rPr lang="en-US" b="1" dirty="0"/>
              <a:t>“appeal to and judged by the eye”, where it held that an electrical terminal clip for use inside a washing machine was a solely functional design which did not ‘appeal to’ nor was it ‘judged by the eye’. </a:t>
            </a:r>
          </a:p>
          <a:p>
            <a:pPr algn="just"/>
            <a:endParaRPr lang="en-US" dirty="0"/>
          </a:p>
        </p:txBody>
      </p:sp>
    </p:spTree>
    <p:extLst>
      <p:ext uri="{BB962C8B-B14F-4D97-AF65-F5344CB8AC3E}">
        <p14:creationId xmlns:p14="http://schemas.microsoft.com/office/powerpoint/2010/main" val="4919707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EYE APPEAL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The House of Lords set out a number of general propositions including the following</a:t>
            </a:r>
            <a:r>
              <a:rPr lang="en-US" dirty="0" smtClean="0"/>
              <a:t>:</a:t>
            </a:r>
            <a:endParaRPr lang="en-US" dirty="0"/>
          </a:p>
          <a:p>
            <a:pPr algn="just"/>
            <a:r>
              <a:rPr lang="en-US" b="1" dirty="0"/>
              <a:t>(a)   the eye to be considered is the ‘eye of the customer’ and not the “eye of </a:t>
            </a:r>
            <a:r>
              <a:rPr lang="en-US" b="1" dirty="0" smtClean="0"/>
              <a:t>the judge”,</a:t>
            </a:r>
            <a:endParaRPr lang="en-US" b="1" dirty="0"/>
          </a:p>
          <a:p>
            <a:pPr algn="just"/>
            <a:r>
              <a:rPr lang="en-US" b="1" dirty="0"/>
              <a:t>(b)  the article may still appeal to the eye even though it is not of aesthetic quality </a:t>
            </a:r>
            <a:r>
              <a:rPr lang="en-US" b="1" dirty="0" smtClean="0"/>
              <a:t>or </a:t>
            </a:r>
            <a:r>
              <a:rPr lang="en-US" b="1" dirty="0"/>
              <a:t>a work of art,</a:t>
            </a:r>
          </a:p>
          <a:p>
            <a:pPr algn="just"/>
            <a:r>
              <a:rPr lang="en-US" b="1" dirty="0"/>
              <a:t> </a:t>
            </a:r>
            <a:r>
              <a:rPr lang="en-US" b="1" dirty="0" smtClean="0"/>
              <a:t>(</a:t>
            </a:r>
            <a:r>
              <a:rPr lang="en-US" b="1" dirty="0"/>
              <a:t>c)  the intention of the designer is of value but it is not conclusive and a solely </a:t>
            </a:r>
            <a:r>
              <a:rPr lang="en-US" b="1" dirty="0" smtClean="0"/>
              <a:t>functional </a:t>
            </a:r>
            <a:r>
              <a:rPr lang="en-US" b="1" dirty="0"/>
              <a:t>article does not possess features judged solely by the eye since the </a:t>
            </a:r>
            <a:r>
              <a:rPr lang="en-US" b="1" dirty="0" smtClean="0"/>
              <a:t>    </a:t>
            </a:r>
            <a:r>
              <a:rPr lang="en-US" b="1" dirty="0"/>
              <a:t>only issue of interest to purchase is whether the article will meet its intended </a:t>
            </a:r>
            <a:r>
              <a:rPr lang="en-US" b="1" dirty="0" smtClean="0"/>
              <a:t>function</a:t>
            </a:r>
            <a:r>
              <a:rPr lang="en-US" b="1" dirty="0"/>
              <a:t>.</a:t>
            </a:r>
          </a:p>
          <a:p>
            <a:pPr algn="just"/>
            <a:endParaRPr lang="en-US" dirty="0"/>
          </a:p>
        </p:txBody>
      </p:sp>
    </p:spTree>
    <p:extLst>
      <p:ext uri="{BB962C8B-B14F-4D97-AF65-F5344CB8AC3E}">
        <p14:creationId xmlns:p14="http://schemas.microsoft.com/office/powerpoint/2010/main" val="3913126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EYE APPEAL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a:t>In </a:t>
            </a:r>
            <a:r>
              <a:rPr lang="en-US" i="1" dirty="0" err="1"/>
              <a:t>Interlego</a:t>
            </a:r>
            <a:r>
              <a:rPr lang="en-US" i="1" dirty="0"/>
              <a:t> Ag v Tyco Industries Incorporation</a:t>
            </a:r>
            <a:r>
              <a:rPr lang="en-US" dirty="0"/>
              <a:t>, the court held </a:t>
            </a:r>
            <a:r>
              <a:rPr lang="en-US" b="1" dirty="0"/>
              <a:t>that an article qualified as a design if its features or configurations, taken as a whole, had “eye-appeal” even though there were some features which were dictated by purely functional requirements.</a:t>
            </a:r>
            <a:r>
              <a:rPr lang="en-US" dirty="0"/>
              <a:t> </a:t>
            </a:r>
            <a:endParaRPr lang="en-US" dirty="0" smtClean="0"/>
          </a:p>
          <a:p>
            <a:pPr algn="just"/>
            <a:r>
              <a:rPr lang="en-US" dirty="0" smtClean="0"/>
              <a:t>The </a:t>
            </a:r>
            <a:r>
              <a:rPr lang="en-US" dirty="0"/>
              <a:t>shape of the </a:t>
            </a:r>
            <a:r>
              <a:rPr lang="en-US" dirty="0" err="1"/>
              <a:t>lego</a:t>
            </a:r>
            <a:r>
              <a:rPr lang="en-US" dirty="0"/>
              <a:t> bricks were found to have not only eye-appeal but also significant features of outline and proportion which were not dictated by any mechanical function which the brick had to perform as part of the construction set. Unless every feature of the design is dictated by the function which the title is to perform, the design of the article was in principle capable of registration as a registered design.</a:t>
            </a:r>
          </a:p>
          <a:p>
            <a:pPr algn="just"/>
            <a:endParaRPr lang="en-US" dirty="0"/>
          </a:p>
        </p:txBody>
      </p:sp>
    </p:spTree>
    <p:extLst>
      <p:ext uri="{BB962C8B-B14F-4D97-AF65-F5344CB8AC3E}">
        <p14:creationId xmlns:p14="http://schemas.microsoft.com/office/powerpoint/2010/main" val="33354654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EXCEPTIONS TO REGISTRATION</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b="1" dirty="0"/>
              <a:t>Not every design qualifies for registration even when it satisfies the requirements for registration. </a:t>
            </a:r>
            <a:endParaRPr lang="en-US" b="1" dirty="0" smtClean="0"/>
          </a:p>
          <a:p>
            <a:pPr algn="just"/>
            <a:r>
              <a:rPr lang="en-US" dirty="0" smtClean="0"/>
              <a:t>The </a:t>
            </a:r>
            <a:r>
              <a:rPr lang="en-US" dirty="0"/>
              <a:t>Registered Designs Act excludes from </a:t>
            </a:r>
            <a:r>
              <a:rPr lang="en-US" dirty="0" err="1"/>
              <a:t>registrability</a:t>
            </a:r>
            <a:r>
              <a:rPr lang="en-US" dirty="0"/>
              <a:t> the following designs</a:t>
            </a:r>
            <a:r>
              <a:rPr lang="en-US" dirty="0" smtClean="0"/>
              <a:t>:</a:t>
            </a:r>
            <a:endParaRPr lang="en-US" dirty="0"/>
          </a:p>
          <a:p>
            <a:pPr algn="just"/>
            <a:r>
              <a:rPr lang="en-US" b="1" dirty="0"/>
              <a:t>(a)      Methods or principles of </a:t>
            </a:r>
            <a:r>
              <a:rPr lang="en-US" b="1" dirty="0" smtClean="0"/>
              <a:t>construction</a:t>
            </a:r>
            <a:endParaRPr lang="en-US" b="1" dirty="0"/>
          </a:p>
          <a:p>
            <a:pPr algn="just"/>
            <a:r>
              <a:rPr lang="en-US" dirty="0"/>
              <a:t>If a substance of the design is dictated by the process which gives the article its appearance the design will be excluded from registration. </a:t>
            </a:r>
          </a:p>
          <a:p>
            <a:pPr algn="just"/>
            <a:endParaRPr lang="en-US" dirty="0"/>
          </a:p>
        </p:txBody>
      </p:sp>
    </p:spTree>
    <p:extLst>
      <p:ext uri="{BB962C8B-B14F-4D97-AF65-F5344CB8AC3E}">
        <p14:creationId xmlns:p14="http://schemas.microsoft.com/office/powerpoint/2010/main" val="76072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EXCEPTIONS TO REGISTRATION</a:t>
            </a:r>
            <a:br>
              <a:rPr lang="en-US" b="1" dirty="0"/>
            </a:br>
            <a:endParaRPr lang="en-US" dirty="0"/>
          </a:p>
        </p:txBody>
      </p:sp>
      <p:sp>
        <p:nvSpPr>
          <p:cNvPr id="3" name="Content Placeholder 2"/>
          <p:cNvSpPr>
            <a:spLocks noGrp="1"/>
          </p:cNvSpPr>
          <p:nvPr>
            <p:ph idx="1"/>
          </p:nvPr>
        </p:nvSpPr>
        <p:spPr/>
        <p:txBody>
          <a:bodyPr/>
          <a:lstStyle/>
          <a:p>
            <a:pPr algn="just"/>
            <a:r>
              <a:rPr lang="en-US" b="1" dirty="0" smtClean="0"/>
              <a:t>(</a:t>
            </a:r>
            <a:r>
              <a:rPr lang="en-US" b="1" dirty="0"/>
              <a:t>b)      Features dictated solely by </a:t>
            </a:r>
            <a:r>
              <a:rPr lang="en-US" b="1" dirty="0" smtClean="0"/>
              <a:t>function</a:t>
            </a:r>
            <a:endParaRPr lang="en-US" b="1" dirty="0"/>
          </a:p>
          <a:p>
            <a:pPr algn="just"/>
            <a:r>
              <a:rPr lang="en-US" b="1" dirty="0"/>
              <a:t>Features of shape or configuration which are solely dictated by the function which the article to be made in that shape or configuration has to perform are excluded from protection by the design.</a:t>
            </a:r>
          </a:p>
        </p:txBody>
      </p:sp>
    </p:spTree>
    <p:extLst>
      <p:ext uri="{BB962C8B-B14F-4D97-AF65-F5344CB8AC3E}">
        <p14:creationId xmlns:p14="http://schemas.microsoft.com/office/powerpoint/2010/main" val="2440120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 </a:t>
            </a:r>
            <a:endParaRPr lang="en-US" b="1" dirty="0"/>
          </a:p>
        </p:txBody>
      </p:sp>
      <p:sp>
        <p:nvSpPr>
          <p:cNvPr id="3" name="Content Placeholder 2"/>
          <p:cNvSpPr>
            <a:spLocks noGrp="1"/>
          </p:cNvSpPr>
          <p:nvPr>
            <p:ph idx="1"/>
          </p:nvPr>
        </p:nvSpPr>
        <p:spPr/>
        <p:txBody>
          <a:bodyPr/>
          <a:lstStyle/>
          <a:p>
            <a:r>
              <a:rPr lang="en-US" b="1" dirty="0" smtClean="0"/>
              <a:t>Introduction </a:t>
            </a:r>
          </a:p>
          <a:p>
            <a:r>
              <a:rPr lang="en-US" b="1" dirty="0" smtClean="0"/>
              <a:t>Requirements for Registration </a:t>
            </a:r>
          </a:p>
          <a:p>
            <a:r>
              <a:rPr lang="en-US" b="1" dirty="0" smtClean="0"/>
              <a:t>Features </a:t>
            </a:r>
          </a:p>
          <a:p>
            <a:r>
              <a:rPr lang="en-US" b="1" dirty="0" smtClean="0"/>
              <a:t>Novelty </a:t>
            </a:r>
          </a:p>
          <a:p>
            <a:r>
              <a:rPr lang="en-US" b="1" dirty="0" smtClean="0"/>
              <a:t>Application by Industrial Process</a:t>
            </a:r>
          </a:p>
          <a:p>
            <a:r>
              <a:rPr lang="en-US" b="1" dirty="0" smtClean="0"/>
              <a:t>Eye Appeal </a:t>
            </a:r>
          </a:p>
          <a:p>
            <a:r>
              <a:rPr lang="en-US" b="1" dirty="0" smtClean="0"/>
              <a:t>Exceptions to Registration </a:t>
            </a:r>
            <a:endParaRPr lang="en-US" b="1" dirty="0"/>
          </a:p>
        </p:txBody>
      </p:sp>
    </p:spTree>
    <p:extLst>
      <p:ext uri="{BB962C8B-B14F-4D97-AF65-F5344CB8AC3E}">
        <p14:creationId xmlns:p14="http://schemas.microsoft.com/office/powerpoint/2010/main" val="27173067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EXCEPTIONS TO REGISTRATION</a:t>
            </a:r>
            <a:br>
              <a:rPr lang="en-US" b="1" dirty="0"/>
            </a:br>
            <a:endParaRPr lang="en-US" dirty="0"/>
          </a:p>
        </p:txBody>
      </p:sp>
      <p:sp>
        <p:nvSpPr>
          <p:cNvPr id="3" name="Content Placeholder 2"/>
          <p:cNvSpPr>
            <a:spLocks noGrp="1"/>
          </p:cNvSpPr>
          <p:nvPr>
            <p:ph idx="1"/>
          </p:nvPr>
        </p:nvSpPr>
        <p:spPr/>
        <p:txBody>
          <a:bodyPr/>
          <a:lstStyle/>
          <a:p>
            <a:pPr algn="just"/>
            <a:r>
              <a:rPr lang="en-US" b="1" dirty="0" smtClean="0"/>
              <a:t>(</a:t>
            </a:r>
            <a:r>
              <a:rPr lang="en-US" b="1" dirty="0"/>
              <a:t>c)      Features of Shape which are </a:t>
            </a:r>
            <a:r>
              <a:rPr lang="en-US" b="1" dirty="0" err="1"/>
              <a:t>dependant</a:t>
            </a:r>
            <a:r>
              <a:rPr lang="en-US" b="1" dirty="0"/>
              <a:t> upon the appearance of another </a:t>
            </a:r>
            <a:r>
              <a:rPr lang="en-US" b="1" dirty="0" smtClean="0"/>
              <a:t>article </a:t>
            </a:r>
            <a:r>
              <a:rPr lang="en-US" b="1" dirty="0"/>
              <a:t>of which the article is intended by the author of the design to form  an integral part</a:t>
            </a:r>
          </a:p>
          <a:p>
            <a:pPr algn="just"/>
            <a:endParaRPr lang="en-US" dirty="0"/>
          </a:p>
        </p:txBody>
      </p:sp>
    </p:spTree>
    <p:extLst>
      <p:ext uri="{BB962C8B-B14F-4D97-AF65-F5344CB8AC3E}">
        <p14:creationId xmlns:p14="http://schemas.microsoft.com/office/powerpoint/2010/main" val="17581114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EXCEPTIONS TO REGISTRATION</a:t>
            </a:r>
            <a:br>
              <a:rPr lang="en-US" b="1" dirty="0"/>
            </a:br>
            <a:endParaRPr lang="en-US" dirty="0"/>
          </a:p>
        </p:txBody>
      </p:sp>
      <p:sp>
        <p:nvSpPr>
          <p:cNvPr id="3" name="Content Placeholder 2"/>
          <p:cNvSpPr>
            <a:spLocks noGrp="1"/>
          </p:cNvSpPr>
          <p:nvPr>
            <p:ph idx="1"/>
          </p:nvPr>
        </p:nvSpPr>
        <p:spPr/>
        <p:txBody>
          <a:bodyPr/>
          <a:lstStyle/>
          <a:p>
            <a:pPr algn="just"/>
            <a:r>
              <a:rPr lang="en-US" b="1" dirty="0"/>
              <a:t>(d)      Designs Contrary to Law or </a:t>
            </a:r>
            <a:r>
              <a:rPr lang="en-US" b="1" dirty="0" smtClean="0"/>
              <a:t>Morality</a:t>
            </a:r>
            <a:endParaRPr lang="en-US" b="1" dirty="0"/>
          </a:p>
          <a:p>
            <a:pPr algn="just"/>
            <a:r>
              <a:rPr lang="en-US" b="1" dirty="0"/>
              <a:t>Designs which are contrary to law or morality are excluded from registration. </a:t>
            </a:r>
          </a:p>
        </p:txBody>
      </p:sp>
    </p:spTree>
    <p:extLst>
      <p:ext uri="{BB962C8B-B14F-4D97-AF65-F5344CB8AC3E}">
        <p14:creationId xmlns:p14="http://schemas.microsoft.com/office/powerpoint/2010/main" val="28378290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EXCEPTIONS TO REGISTRATION</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smtClean="0"/>
              <a:t>(</a:t>
            </a:r>
            <a:r>
              <a:rPr lang="en-US" b="1" dirty="0"/>
              <a:t>e)      Certain Specified Designs under Rule 10 of the Registered Design Rules, </a:t>
            </a:r>
            <a:r>
              <a:rPr lang="en-US" b="1" dirty="0" smtClean="0"/>
              <a:t>designs </a:t>
            </a:r>
            <a:r>
              <a:rPr lang="en-US" b="1" dirty="0"/>
              <a:t>excluded from registration </a:t>
            </a:r>
            <a:r>
              <a:rPr lang="en-US" dirty="0"/>
              <a:t>are</a:t>
            </a:r>
            <a:r>
              <a:rPr lang="en-US" dirty="0" smtClean="0"/>
              <a:t>:</a:t>
            </a:r>
            <a:endParaRPr lang="en-US" dirty="0"/>
          </a:p>
          <a:p>
            <a:pPr lvl="0" algn="just"/>
            <a:r>
              <a:rPr lang="en-US" b="1" dirty="0" smtClean="0"/>
              <a:t>(i) Works </a:t>
            </a:r>
            <a:r>
              <a:rPr lang="en-US" b="1" dirty="0"/>
              <a:t>of sculpture other than casts or models used or intended to be used as models or patterns to be multiplied by any industrial process</a:t>
            </a:r>
            <a:r>
              <a:rPr lang="en-US" b="1" dirty="0" smtClean="0"/>
              <a:t>;</a:t>
            </a:r>
            <a:endParaRPr lang="en-US" b="1" dirty="0"/>
          </a:p>
          <a:p>
            <a:pPr lvl="0" algn="just"/>
            <a:r>
              <a:rPr lang="en-US" b="1" dirty="0" smtClean="0"/>
              <a:t>(ii) Wall </a:t>
            </a:r>
            <a:r>
              <a:rPr lang="en-US" b="1" dirty="0"/>
              <a:t>plaques and medals; </a:t>
            </a:r>
            <a:r>
              <a:rPr lang="en-US" b="1" dirty="0" smtClean="0"/>
              <a:t>and</a:t>
            </a:r>
            <a:endParaRPr lang="en-US" b="1" dirty="0"/>
          </a:p>
          <a:p>
            <a:pPr algn="just"/>
            <a:r>
              <a:rPr lang="en-US" b="1" dirty="0" smtClean="0"/>
              <a:t>(iii) Printed </a:t>
            </a:r>
            <a:r>
              <a:rPr lang="en-US" b="1" dirty="0"/>
              <a:t>matter primarily of a literary or artistic character, including book jackets, calendars, certificates, coupons, dressmaking, patterns, greetings cards, leaflets, maps, plans, postcards, stamps, trade advertisements, trade forms, and cards, transfers and the like.</a:t>
            </a:r>
            <a:r>
              <a:rPr lang="en-US" b="1" dirty="0" smtClean="0">
                <a:effectLst/>
              </a:rPr>
              <a:t> </a:t>
            </a:r>
            <a:endParaRPr lang="en-US" b="1" dirty="0"/>
          </a:p>
        </p:txBody>
      </p:sp>
    </p:spTree>
    <p:extLst>
      <p:ext uri="{BB962C8B-B14F-4D97-AF65-F5344CB8AC3E}">
        <p14:creationId xmlns:p14="http://schemas.microsoft.com/office/powerpoint/2010/main" val="15269695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EXCEPTIONS TO REGISTRATION</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In addition, the Registrar may refuse registration </a:t>
            </a:r>
            <a:r>
              <a:rPr lang="en-US" b="1" dirty="0"/>
              <a:t>of the design which bears the portrait of the President or a reproduction of the armorial bearings, insignia, orders of chivalry, decorations or flags of any country, city borough, town, place, society, body corporate, institution or persons appears on the design, where the consent of registration and use of such portrait or reproduction and use of such portrait or reproduction has not been obtained</a:t>
            </a:r>
            <a:r>
              <a:rPr lang="en-US" b="1" dirty="0" smtClean="0"/>
              <a:t>. </a:t>
            </a:r>
            <a:endParaRPr lang="en-US" b="1" dirty="0"/>
          </a:p>
        </p:txBody>
      </p:sp>
    </p:spTree>
    <p:extLst>
      <p:ext uri="{BB962C8B-B14F-4D97-AF65-F5344CB8AC3E}">
        <p14:creationId xmlns:p14="http://schemas.microsoft.com/office/powerpoint/2010/main" val="2817044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a:t> </a:t>
            </a:r>
            <a:r>
              <a:rPr lang="en-US" dirty="0" smtClean="0"/>
              <a:t>THANK YOU</a:t>
            </a:r>
            <a:endParaRPr lang="en-US" dirty="0"/>
          </a:p>
        </p:txBody>
      </p:sp>
    </p:spTree>
    <p:extLst>
      <p:ext uri="{BB962C8B-B14F-4D97-AF65-F5344CB8AC3E}">
        <p14:creationId xmlns:p14="http://schemas.microsoft.com/office/powerpoint/2010/main" val="15335837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Section 2 of the Registered Designs Act defines design as </a:t>
            </a:r>
            <a:r>
              <a:rPr lang="en-US" b="1" dirty="0"/>
              <a:t>meaning “features of shape, configuration, pattern or ornament applied to an article by any industrial process or means, being features which in the finished article </a:t>
            </a:r>
            <a:r>
              <a:rPr lang="en-US" b="1" u="sng" dirty="0"/>
              <a:t>appeal to and are judged solely by the eye</a:t>
            </a:r>
            <a:r>
              <a:rPr lang="en-US" b="1" dirty="0"/>
              <a:t>.”</a:t>
            </a:r>
          </a:p>
          <a:p>
            <a:pPr algn="just"/>
            <a:r>
              <a:rPr lang="en-US" b="1" dirty="0"/>
              <a:t>A registered design is a monopoly right to protect the outward appearance of an article or a set of articles which have been manufactured and to which a design has been applied</a:t>
            </a:r>
            <a:r>
              <a:rPr lang="en-US" b="1" dirty="0" smtClean="0"/>
              <a:t>. </a:t>
            </a:r>
            <a:endParaRPr lang="en-US" b="1" dirty="0"/>
          </a:p>
        </p:txBody>
      </p:sp>
    </p:spTree>
    <p:extLst>
      <p:ext uri="{BB962C8B-B14F-4D97-AF65-F5344CB8AC3E}">
        <p14:creationId xmlns:p14="http://schemas.microsoft.com/office/powerpoint/2010/main" val="1861691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a:t>However, the </a:t>
            </a:r>
            <a:r>
              <a:rPr lang="en-US" b="1" dirty="0"/>
              <a:t>design protection does not apply to articles or products to grant the proprietor of the design exclusive rights over the commercial exploitation of those articles or products. Rather, design protection only applies to such articles or products as embody or reproduce the protected design. </a:t>
            </a:r>
            <a:endParaRPr lang="en-US" b="1" dirty="0" smtClean="0"/>
          </a:p>
          <a:p>
            <a:pPr algn="just"/>
            <a:r>
              <a:rPr lang="en-US" dirty="0" smtClean="0"/>
              <a:t>Protection</a:t>
            </a:r>
            <a:r>
              <a:rPr lang="en-US" dirty="0"/>
              <a:t>, therefore, </a:t>
            </a:r>
            <a:r>
              <a:rPr lang="en-US" b="1" dirty="0"/>
              <a:t>does not prevent other manufacturers from producing or dealing in similar articles fulfilling the same utilitarian function, provided that such substitute articles do not embody or reproduce the protected design.</a:t>
            </a:r>
          </a:p>
          <a:p>
            <a:pPr algn="just"/>
            <a:endParaRPr lang="en-US" dirty="0"/>
          </a:p>
        </p:txBody>
      </p:sp>
    </p:spTree>
    <p:extLst>
      <p:ext uri="{BB962C8B-B14F-4D97-AF65-F5344CB8AC3E}">
        <p14:creationId xmlns:p14="http://schemas.microsoft.com/office/powerpoint/2010/main" val="1966442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smtClean="0"/>
              <a:t>Not </a:t>
            </a:r>
            <a:r>
              <a:rPr lang="en-US" b="1" dirty="0"/>
              <a:t>every type of a design qualifies for registered design protection. Only those designs which have some form of aesthetic appeal will qualify for registration. </a:t>
            </a:r>
            <a:endParaRPr lang="en-US" b="1" dirty="0" smtClean="0"/>
          </a:p>
          <a:p>
            <a:pPr algn="just"/>
            <a:r>
              <a:rPr lang="en-US" b="1" dirty="0" smtClean="0"/>
              <a:t>Aesthetic </a:t>
            </a:r>
            <a:r>
              <a:rPr lang="en-US" b="1" dirty="0"/>
              <a:t>appeal is defined in relation to designs as being those creations which “appeal to and judged by the eye.” </a:t>
            </a:r>
            <a:endParaRPr lang="en-US" b="1" dirty="0" smtClean="0"/>
          </a:p>
          <a:p>
            <a:pPr algn="just"/>
            <a:r>
              <a:rPr lang="en-US" dirty="0" smtClean="0"/>
              <a:t>Registered </a:t>
            </a:r>
            <a:r>
              <a:rPr lang="en-US" dirty="0"/>
              <a:t>Designs Act excludes from </a:t>
            </a:r>
            <a:r>
              <a:rPr lang="en-US" b="1" dirty="0"/>
              <a:t>protection designs which are solely functional or whose appearance is solely dictated solely by the function they have to perform.</a:t>
            </a:r>
          </a:p>
        </p:txBody>
      </p:sp>
    </p:spTree>
    <p:extLst>
      <p:ext uri="{BB962C8B-B14F-4D97-AF65-F5344CB8AC3E}">
        <p14:creationId xmlns:p14="http://schemas.microsoft.com/office/powerpoint/2010/main" val="31055593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REQUIREMENTS FOR REGISTRATION</a:t>
            </a:r>
            <a:br>
              <a:rPr lang="en-US" b="1" dirty="0"/>
            </a:br>
            <a:endParaRPr lang="en-US" dirty="0"/>
          </a:p>
        </p:txBody>
      </p:sp>
      <p:sp>
        <p:nvSpPr>
          <p:cNvPr id="3" name="Content Placeholder 2"/>
          <p:cNvSpPr>
            <a:spLocks noGrp="1"/>
          </p:cNvSpPr>
          <p:nvPr>
            <p:ph idx="1"/>
          </p:nvPr>
        </p:nvSpPr>
        <p:spPr/>
        <p:txBody>
          <a:bodyPr>
            <a:normAutofit/>
          </a:bodyPr>
          <a:lstStyle/>
          <a:p>
            <a:pPr algn="just"/>
            <a:r>
              <a:rPr lang="en-US" dirty="0" smtClean="0"/>
              <a:t>In </a:t>
            </a:r>
            <a:r>
              <a:rPr lang="en-US" dirty="0"/>
              <a:t>order to qualify for registration the design must meet the following conditions</a:t>
            </a:r>
            <a:r>
              <a:rPr lang="en-US" dirty="0" smtClean="0"/>
              <a:t>.</a:t>
            </a:r>
            <a:endParaRPr lang="en-US" dirty="0"/>
          </a:p>
          <a:p>
            <a:pPr lvl="0" algn="just"/>
            <a:r>
              <a:rPr lang="en-US" b="1" dirty="0" smtClean="0"/>
              <a:t>(i) It </a:t>
            </a:r>
            <a:r>
              <a:rPr lang="en-US" b="1" dirty="0"/>
              <a:t>must have features of shape, configuration, pattern or ornament</a:t>
            </a:r>
            <a:r>
              <a:rPr lang="en-US" b="1" dirty="0" smtClean="0"/>
              <a:t>;</a:t>
            </a:r>
            <a:endParaRPr lang="en-US" b="1" dirty="0"/>
          </a:p>
          <a:p>
            <a:pPr lvl="0" algn="just"/>
            <a:r>
              <a:rPr lang="en-US" b="1" dirty="0" smtClean="0"/>
              <a:t>(ii) It </a:t>
            </a:r>
            <a:r>
              <a:rPr lang="en-US" b="1" dirty="0"/>
              <a:t>must be new/original</a:t>
            </a:r>
            <a:r>
              <a:rPr lang="en-US" b="1" dirty="0" smtClean="0"/>
              <a:t>;</a:t>
            </a:r>
            <a:endParaRPr lang="en-US" b="1" dirty="0"/>
          </a:p>
          <a:p>
            <a:pPr lvl="0" algn="just"/>
            <a:r>
              <a:rPr lang="en-US" b="1" dirty="0" smtClean="0"/>
              <a:t>(iii) It </a:t>
            </a:r>
            <a:r>
              <a:rPr lang="en-US" b="1" dirty="0"/>
              <a:t>must be applied to industrial process</a:t>
            </a:r>
            <a:r>
              <a:rPr lang="en-US" b="1" dirty="0" smtClean="0"/>
              <a:t>;</a:t>
            </a:r>
            <a:endParaRPr lang="en-US" b="1" dirty="0"/>
          </a:p>
          <a:p>
            <a:pPr lvl="0" algn="just"/>
            <a:r>
              <a:rPr lang="en-US" b="1" dirty="0" smtClean="0"/>
              <a:t>(iv) It </a:t>
            </a:r>
            <a:r>
              <a:rPr lang="en-US" b="1" dirty="0"/>
              <a:t>must appeal to an eye.</a:t>
            </a:r>
          </a:p>
          <a:p>
            <a:pPr algn="just"/>
            <a:endParaRPr lang="en-US" dirty="0"/>
          </a:p>
        </p:txBody>
      </p:sp>
    </p:spTree>
    <p:extLst>
      <p:ext uri="{BB962C8B-B14F-4D97-AF65-F5344CB8AC3E}">
        <p14:creationId xmlns:p14="http://schemas.microsoft.com/office/powerpoint/2010/main" val="1228336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FEATURES</a:t>
            </a:r>
            <a:br>
              <a:rPr lang="en-US" b="1" dirty="0"/>
            </a:br>
            <a:endParaRPr lang="en-US" dirty="0"/>
          </a:p>
        </p:txBody>
      </p:sp>
      <p:sp>
        <p:nvSpPr>
          <p:cNvPr id="3" name="Content Placeholder 2"/>
          <p:cNvSpPr>
            <a:spLocks noGrp="1"/>
          </p:cNvSpPr>
          <p:nvPr>
            <p:ph idx="1"/>
          </p:nvPr>
        </p:nvSpPr>
        <p:spPr/>
        <p:txBody>
          <a:bodyPr/>
          <a:lstStyle/>
          <a:p>
            <a:pPr algn="just"/>
            <a:r>
              <a:rPr lang="en-US" b="1" dirty="0"/>
              <a:t>A design to qualify for registration and protection must have features of shape, configuration, pattern or ornament. </a:t>
            </a:r>
            <a:endParaRPr lang="en-US" b="1" dirty="0" smtClean="0"/>
          </a:p>
          <a:p>
            <a:pPr algn="just"/>
            <a:r>
              <a:rPr lang="en-US" b="1" dirty="0" smtClean="0"/>
              <a:t>These </a:t>
            </a:r>
            <a:r>
              <a:rPr lang="en-US" b="1" dirty="0"/>
              <a:t>features relate to three dimensions such as shape, and two dimensions such as ornamentation, pattern and lines</a:t>
            </a:r>
            <a:r>
              <a:rPr lang="en-US" b="1" dirty="0" smtClean="0"/>
              <a:t>.</a:t>
            </a:r>
          </a:p>
          <a:p>
            <a:pPr marL="0" indent="0" algn="just">
              <a:buNone/>
            </a:pPr>
            <a:endParaRPr lang="en-US" dirty="0"/>
          </a:p>
        </p:txBody>
      </p:sp>
    </p:spTree>
    <p:extLst>
      <p:ext uri="{BB962C8B-B14F-4D97-AF65-F5344CB8AC3E}">
        <p14:creationId xmlns:p14="http://schemas.microsoft.com/office/powerpoint/2010/main" val="1916763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b="1" dirty="0"/>
              <a:t>A design may only be registered if it is new or original. </a:t>
            </a:r>
            <a:endParaRPr lang="en-US" b="1" dirty="0" smtClean="0"/>
          </a:p>
          <a:p>
            <a:pPr algn="just"/>
            <a:r>
              <a:rPr lang="en-US" dirty="0" smtClean="0"/>
              <a:t>For </a:t>
            </a:r>
            <a:r>
              <a:rPr lang="en-US" dirty="0"/>
              <a:t>a design to be considered new it must satisfy two conditions. </a:t>
            </a:r>
            <a:endParaRPr lang="en-US" dirty="0" smtClean="0"/>
          </a:p>
          <a:p>
            <a:pPr algn="just"/>
            <a:r>
              <a:rPr lang="en-US" b="1" dirty="0" smtClean="0"/>
              <a:t>Firstly</a:t>
            </a:r>
            <a:r>
              <a:rPr lang="en-US" b="1" dirty="0"/>
              <a:t>, it should not be the same as any design registered in a prior application. </a:t>
            </a:r>
            <a:endParaRPr lang="en-US" b="1" dirty="0" smtClean="0"/>
          </a:p>
          <a:p>
            <a:pPr algn="just"/>
            <a:r>
              <a:rPr lang="en-US" b="1" dirty="0" smtClean="0"/>
              <a:t>Secondly</a:t>
            </a:r>
            <a:r>
              <a:rPr lang="en-US" b="1" dirty="0"/>
              <a:t>, prior to the filing of the application for registration, the design should not have been published in Zambia.</a:t>
            </a:r>
            <a:r>
              <a:rPr lang="en-US" b="1" dirty="0" smtClean="0">
                <a:effectLst/>
              </a:rPr>
              <a:t> </a:t>
            </a:r>
            <a:endParaRPr lang="en-US" b="1" dirty="0"/>
          </a:p>
        </p:txBody>
      </p:sp>
    </p:spTree>
    <p:extLst>
      <p:ext uri="{BB962C8B-B14F-4D97-AF65-F5344CB8AC3E}">
        <p14:creationId xmlns:p14="http://schemas.microsoft.com/office/powerpoint/2010/main" val="7134702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lstStyle/>
          <a:p>
            <a:pPr algn="just"/>
            <a:r>
              <a:rPr lang="en-US" dirty="0"/>
              <a:t>However, the </a:t>
            </a:r>
            <a:r>
              <a:rPr lang="en-US" b="1" dirty="0"/>
              <a:t>novelty of the design shall not be destroyed either by publication or by disclosure of the design to the public. </a:t>
            </a:r>
            <a:endParaRPr lang="en-US" b="1" dirty="0" smtClean="0"/>
          </a:p>
          <a:p>
            <a:pPr algn="just"/>
            <a:r>
              <a:rPr lang="en-US" dirty="0" smtClean="0"/>
              <a:t>Thus</a:t>
            </a:r>
            <a:r>
              <a:rPr lang="en-US" dirty="0"/>
              <a:t>, an application for the registration of a design should not be refused, and the registration of a design should not be invalidated, by reasons only of:</a:t>
            </a:r>
          </a:p>
          <a:p>
            <a:pPr marL="0" indent="0" algn="just">
              <a:buNone/>
            </a:pPr>
            <a:endParaRPr lang="en-US" dirty="0"/>
          </a:p>
        </p:txBody>
      </p:sp>
    </p:spTree>
    <p:extLst>
      <p:ext uri="{BB962C8B-B14F-4D97-AF65-F5344CB8AC3E}">
        <p14:creationId xmlns:p14="http://schemas.microsoft.com/office/powerpoint/2010/main" val="42042585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TotalTime>
  <Words>1482</Words>
  <Application>Microsoft Office PowerPoint</Application>
  <PresentationFormat>On-screen Show (4:3)</PresentationFormat>
  <Paragraphs>86</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 UNIVERSITY OF LUSAKA SCHOOL OF LAW </vt:lpstr>
      <vt:lpstr>Structure of Presentation </vt:lpstr>
      <vt:lpstr>Introduction  </vt:lpstr>
      <vt:lpstr>Introduction  </vt:lpstr>
      <vt:lpstr>Introduction  </vt:lpstr>
      <vt:lpstr>REQUIREMENTS FOR REGISTRATION </vt:lpstr>
      <vt:lpstr>FEATURES </vt:lpstr>
      <vt:lpstr>NOVELTY </vt:lpstr>
      <vt:lpstr>NOVELTY </vt:lpstr>
      <vt:lpstr>NOVELTY </vt:lpstr>
      <vt:lpstr>NOVELTY </vt:lpstr>
      <vt:lpstr>NOVELTY </vt:lpstr>
      <vt:lpstr>APPLICATION BY INDUSTRIAL PROCESS </vt:lpstr>
      <vt:lpstr>APPLICATION BY INDUSTRIAL PROCESS </vt:lpstr>
      <vt:lpstr>EYE APPEAL  </vt:lpstr>
      <vt:lpstr>EYE APPEAL  </vt:lpstr>
      <vt:lpstr>EYE APPEAL  </vt:lpstr>
      <vt:lpstr>EXCEPTIONS TO REGISTRATION </vt:lpstr>
      <vt:lpstr>EXCEPTIONS TO REGISTRATION </vt:lpstr>
      <vt:lpstr>EXCEPTIONS TO REGISTRATION </vt:lpstr>
      <vt:lpstr>EXCEPTIONS TO REGISTRATION </vt:lpstr>
      <vt:lpstr>EXCEPTIONS TO REGISTRATION </vt:lpstr>
      <vt:lpstr>EXCEPTIONS TO REGISTRATION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7</cp:revision>
  <dcterms:created xsi:type="dcterms:W3CDTF">2014-05-04T11:00:55Z</dcterms:created>
  <dcterms:modified xsi:type="dcterms:W3CDTF">2014-05-04T12:09:02Z</dcterms:modified>
</cp:coreProperties>
</file>